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38"/>
  </p:sldMasterIdLst>
  <p:notesMasterIdLst>
    <p:notesMasterId r:id="rId144"/>
  </p:notesMasterIdLst>
  <p:handoutMasterIdLst>
    <p:handoutMasterId r:id="rId145"/>
  </p:handoutMasterIdLst>
  <p:sldIdLst>
    <p:sldId id="256" r:id="rId139"/>
    <p:sldId id="261" r:id="rId140"/>
    <p:sldId id="257" r:id="rId141"/>
    <p:sldId id="259" r:id="rId142"/>
    <p:sldId id="260" r:id="rId14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38" Type="http://schemas.openxmlformats.org/officeDocument/2006/relationships/slideMaster" Target="slideMasters/slideMaster1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144" Type="http://schemas.openxmlformats.org/officeDocument/2006/relationships/notesMaster" Target="notesMasters/notesMaster1.xml"/><Relationship Id="rId149" Type="http://schemas.openxmlformats.org/officeDocument/2006/relationships/tableStyles" Target="tableStyles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slide" Target="slides/slide1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16" Type="http://schemas.openxmlformats.org/officeDocument/2006/relationships/customXml" Target="../customXml/item116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137" Type="http://schemas.openxmlformats.org/officeDocument/2006/relationships/customXml" Target="../customXml/item137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40" Type="http://schemas.openxmlformats.org/officeDocument/2006/relationships/slide" Target="slides/slide2.xml"/><Relationship Id="rId145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43" Type="http://schemas.openxmlformats.org/officeDocument/2006/relationships/slide" Target="slides/slide5.xml"/><Relationship Id="rId148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slide" Target="slides/slide3.xml"/><Relationship Id="rId146" Type="http://schemas.openxmlformats.org/officeDocument/2006/relationships/presProps" Target="presProps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viewProps" Target="viewProps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1234B-61EB-4E0F-9AEB-277284274B3A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5DE8E-1FF9-493F-8A3A-71EB436A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04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D5E83D5-6A40-4C4F-8864-582B94C0C6F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60645AF-CE2A-41C0-97AD-887FCB93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7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B579-BF50-41A8-9F72-B1F983322B16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61CE-DC01-441E-A785-B6F7DBEAEBCC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DA9-E0CE-44F1-95BA-D4209A949B78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552C-18C9-4290-BF6D-9732927DF5A3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703-6D70-4F35-997A-2FA3224582CB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BED3-7CFD-4B55-B4E4-B227C146F6A4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551D-51CA-4831-A084-F5391B08E478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83C2-A640-4339-9A49-D188A3DC0352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4F-4E6F-404E-B329-E2826C747518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2A20-86A0-4D1F-83B9-6F3CFAA9C8A4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AD2C-1DF6-4D14-BA0A-FE3F36FED66C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615D-1FFB-4CD5-9D26-B4F7CB2453B6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56C2-C427-45BB-A753-AE789BC0D633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1FF-4CE9-4C79-AE12-C5DBA0430FFA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6A5F-92B3-4E47-B121-B604AD4A5588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AF67-D05B-46A9-B713-82F3F5964FEA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B76F-F33E-4462-9D0A-30EAB7262122}" type="datetime1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sites/production/files/2016-12/needs_v.5.16_for_2015_ozone_naaqs_transport_noda.xlsx" TargetMode="External"/><Relationship Id="rId2" Type="http://schemas.openxmlformats.org/officeDocument/2006/relationships/hyperlink" Target="https://www.epa.gov/airmarkets/clean-air-markets-power-sector-model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pa.gov/sites/production/files/2015-07/documents/chapter_4_generating_resources_0.pdf" TargetMode="External"/><Relationship Id="rId4" Type="http://schemas.openxmlformats.org/officeDocument/2006/relationships/hyperlink" Target="https://www.epa.gov/sites/production/files/2015-08/documents/needs_v515_user_guide_august_201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EPA’s Power Sector Projections</a:t>
            </a:r>
            <a:br>
              <a:rPr lang="en-US" sz="4000" dirty="0"/>
            </a:br>
            <a:r>
              <a:rPr lang="en-US" sz="3200" dirty="0"/>
              <a:t>Use of 2016 Data</a:t>
            </a:r>
            <a:br>
              <a:rPr lang="en-US" sz="40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Serpil Kayin, CAMD</a:t>
            </a:r>
          </a:p>
        </p:txBody>
      </p:sp>
    </p:spTree>
    <p:extLst>
      <p:ext uri="{BB962C8B-B14F-4D97-AF65-F5344CB8AC3E}">
        <p14:creationId xmlns:p14="http://schemas.microsoft.com/office/powerpoint/2010/main" val="314639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Recent History and Upcoming EGU Projections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1300"/>
            <a:ext cx="8596668" cy="4991099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Last vintage of IPM/NEEDS (v5) was based on 2011 NOx rates, with subsequent unit level updates using more recent NOx rates as we heard in the form of comments/corrections and also reflecting retirements, new capacity additions and retrofits as they came online between 2011 and 2017 and they were incorporated in subsequent versions (v5.13 </a:t>
            </a:r>
            <a:r>
              <a:rPr lang="en-US"/>
              <a:t>through v5.16). 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Final Cross-State Air Pollution Rule Update (September 2016)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2015 Ozone NAAQS NODA (December 2016)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Last publicly released EGU projections and AQM used 2016 CAMD data (NOx rates) for all units in projecting 2023 emissions with an engineering analytics approach for EGUs. (October 2017)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 dirty="0">
                <a:solidFill>
                  <a:srgbClr val="0070C0"/>
                </a:solidFill>
              </a:rPr>
              <a:t>IPM v6 and NEEDS v6 will be available in Summer 2018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 dirty="0">
                <a:solidFill>
                  <a:srgbClr val="0070C0"/>
                </a:solidFill>
              </a:rPr>
              <a:t>Using latest available data (mostly reflects late 2017)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 dirty="0">
                <a:solidFill>
                  <a:srgbClr val="0070C0"/>
                </a:solidFill>
              </a:rPr>
              <a:t>2016 winter and 2017 summer NOx rates (CAMD data)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 dirty="0">
                <a:solidFill>
                  <a:srgbClr val="0070C0"/>
                </a:solidFill>
              </a:rPr>
              <a:t>Prior to that, OAQPS and CAMD will work with the national EGU WG on the cross-walk files and updates/improvements to temporalization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8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Power Sector Projections Analytic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7849"/>
            <a:ext cx="8596668" cy="461009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Inputs for any tool or model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National Electric Energy Data System (NEEDS) fleet with retrofits, retirements, and builds 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Pollution control retrofit cost analyzer</a:t>
            </a:r>
          </a:p>
          <a:p>
            <a:pPr lvl="1"/>
            <a:r>
              <a:rPr lang="en-US" dirty="0"/>
              <a:t>Coal supply and gas supply </a:t>
            </a:r>
          </a:p>
          <a:p>
            <a:pPr lvl="1"/>
            <a:r>
              <a:rPr lang="en-US" dirty="0"/>
              <a:t>Electric vehicle deployment impact on electricity demand </a:t>
            </a:r>
          </a:p>
          <a:p>
            <a:r>
              <a:rPr lang="en-US" b="1" dirty="0"/>
              <a:t>Tools and models to project future-year power sector behavior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Integrated Planning Model (IPM) v6</a:t>
            </a:r>
          </a:p>
          <a:p>
            <a:pPr lvl="2"/>
            <a:r>
              <a:rPr lang="en-US" dirty="0"/>
              <a:t>Key updates and architectural changes to load, gas, and RE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Base case sensitivity scenarios</a:t>
            </a:r>
          </a:p>
          <a:p>
            <a:pPr lvl="2"/>
            <a:r>
              <a:rPr lang="en-US" dirty="0"/>
              <a:t>Data viewer for state/regional results alongside historical data</a:t>
            </a:r>
          </a:p>
          <a:p>
            <a:pPr lvl="1"/>
            <a:r>
              <a:rPr lang="en-US" dirty="0" err="1"/>
              <a:t>Juicebox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Eastern Regional Technical Advisory Committee (ERTAC) Electric Generating Unit (EGU) Forecasting Tool </a:t>
            </a:r>
          </a:p>
          <a:p>
            <a:r>
              <a:rPr lang="en-US" b="1" dirty="0"/>
              <a:t>Post-processing tools to consider impacts of interest</a:t>
            </a:r>
          </a:p>
          <a:p>
            <a:pPr lvl="1"/>
            <a:r>
              <a:rPr lang="en-US" dirty="0"/>
              <a:t>Retail electricity and gas pricing models </a:t>
            </a:r>
          </a:p>
          <a:p>
            <a:pPr lvl="1"/>
            <a:r>
              <a:rPr lang="en-US" dirty="0"/>
              <a:t>Labor demand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5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National Electric Energy Data System              (NEEDS)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29162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NEEDS is a unit-level database of existing and committed generating units</a:t>
            </a:r>
          </a:p>
          <a:p>
            <a:r>
              <a:rPr lang="en-US" dirty="0"/>
              <a:t>Reference for forward-looking “state of the fleet” as well as basis for model plants in IPM</a:t>
            </a:r>
          </a:p>
          <a:p>
            <a:r>
              <a:rPr lang="en-US" dirty="0"/>
              <a:t>Represents a “snapshot” of the generating fleet in a given year</a:t>
            </a:r>
          </a:p>
          <a:p>
            <a:pPr lvl="1"/>
            <a:r>
              <a:rPr lang="en-US" dirty="0"/>
              <a:t>Includes all operational capacity (existing units) plus units that are not currently operating, but have either broken ground and/or secured financing (“planned-committed”)</a:t>
            </a:r>
          </a:p>
          <a:p>
            <a:pPr lvl="1"/>
            <a:r>
              <a:rPr lang="en-US" dirty="0"/>
              <a:t>Planned retirements are removed from NEEDS if future implementation of the announced action is sufficiently certain</a:t>
            </a:r>
          </a:p>
          <a:p>
            <a:r>
              <a:rPr lang="en-US" dirty="0"/>
              <a:t>Contains information about plant characteristics, including:</a:t>
            </a:r>
          </a:p>
          <a:p>
            <a:pPr lvl="1"/>
            <a:r>
              <a:rPr lang="en-US" dirty="0"/>
              <a:t>Location, type, capacity, age, heat rate</a:t>
            </a:r>
          </a:p>
          <a:p>
            <a:pPr lvl="1"/>
            <a:r>
              <a:rPr lang="en-US" dirty="0"/>
              <a:t>Existing/planned pollution controls</a:t>
            </a:r>
          </a:p>
          <a:p>
            <a:pPr lvl="1"/>
            <a:r>
              <a:rPr lang="en-US" dirty="0"/>
              <a:t>Fuel access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NO</a:t>
            </a:r>
            <a:r>
              <a:rPr lang="en-US" b="1" baseline="-25000" dirty="0">
                <a:solidFill>
                  <a:srgbClr val="0070C0"/>
                </a:solidFill>
              </a:rPr>
              <a:t>X</a:t>
            </a:r>
            <a:r>
              <a:rPr lang="en-US" b="1" dirty="0">
                <a:solidFill>
                  <a:srgbClr val="0070C0"/>
                </a:solidFill>
              </a:rPr>
              <a:t> emissions rates—complaint with Final CSAPR Update (2017)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CAMD 2016 data for winter rates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CAMD 2017 data for ozone season (which reflects CSAPR Update Rule)</a:t>
            </a:r>
          </a:p>
          <a:p>
            <a:r>
              <a:rPr lang="en-US" dirty="0"/>
              <a:t>Data Sources: EIA Form 860, NERC ES&amp;D, AEO, </a:t>
            </a:r>
            <a:r>
              <a:rPr lang="en-US" dirty="0" err="1"/>
              <a:t>Ventyx</a:t>
            </a:r>
            <a:r>
              <a:rPr lang="en-US" dirty="0"/>
              <a:t> New Entrants, SNL, EPA ECMPS,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7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NEEDS: 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0300"/>
            <a:ext cx="8596668" cy="53720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Available at </a:t>
            </a:r>
            <a:r>
              <a:rPr lang="en-US" sz="2400" dirty="0">
                <a:hlinkClick r:id="rId2"/>
              </a:rPr>
              <a:t>https://www.epa.gov/airmarkets/clean-air-markets-power-sector-modeling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Page is sorted chronologically, with most recent version at top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NEEDS Database</a:t>
            </a:r>
            <a:br>
              <a:rPr lang="en-US" dirty="0"/>
            </a:br>
            <a:r>
              <a:rPr lang="en-US" dirty="0">
                <a:hlinkClick r:id="rId3"/>
              </a:rPr>
              <a:t>https://www.epa.gov/sites/production/files/2016-12/needs_v.5.16_for_2015_ozone_naaqs_transport_noda.xlsx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NEEDS User guide</a:t>
            </a:r>
            <a:br>
              <a:rPr lang="en-US" dirty="0"/>
            </a:br>
            <a:r>
              <a:rPr lang="en-US" dirty="0">
                <a:hlinkClick r:id="rId4"/>
              </a:rPr>
              <a:t>https://www.epa.gov/sites/production/files/2015-08/documents/needs_v515_user_guide_august_2015.pdf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IPM Documentation, Chapter 4: Generating Resources</a:t>
            </a:r>
            <a:br>
              <a:rPr lang="en-US" dirty="0"/>
            </a:br>
            <a:r>
              <a:rPr lang="en-US" dirty="0">
                <a:hlinkClick r:id="rId5"/>
              </a:rPr>
              <a:t>https://www.epa.gov/sites/production/files/2015-07/documents/chapter_4_generating_resources_0.pdf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14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29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30.xml><?xml version="1.0" encoding="utf-8"?>
<EsriMapsInfo xmlns="ESRI.ArcGIS.Mapping.OfficeIntegration.PowerPointInfo">
  <Version>Version1</Version>
  <RequiresSignIn>False</RequiresSignIn>
</EsriMapsInfo>
</file>

<file path=customXml/item131.xml><?xml version="1.0" encoding="utf-8"?>
<EsriMapsInfo xmlns="ESRI.ArcGIS.Mapping.OfficeIntegration.PowerPointInfo">
  <Version>Version1</Version>
  <RequiresSignIn>False</RequiresSignIn>
</EsriMapsInfo>
</file>

<file path=customXml/item132.xml><?xml version="1.0" encoding="utf-8"?>
<EsriMapsInfo xmlns="ESRI.ArcGIS.Mapping.OfficeIntegration.PowerPointInfo">
  <Version>Version1</Version>
  <RequiresSignIn>False</RequiresSignIn>
</EsriMapsInfo>
</file>

<file path=customXml/item133.xml><?xml version="1.0" encoding="utf-8"?>
<EsriMapsInfo xmlns="ESRI.ArcGIS.Mapping.OfficeIntegration.PowerPointInfo">
  <Version>Version1</Version>
  <RequiresSignIn>False</RequiresSignIn>
</EsriMapsInfo>
</file>

<file path=customXml/item134.xml><?xml version="1.0" encoding="utf-8"?>
<EsriMapsInfo xmlns="ESRI.ArcGIS.Mapping.OfficeIntegration.PowerPointInfo">
  <Version>Version1</Version>
  <RequiresSignIn>False</RequiresSignIn>
</EsriMapsInfo>
</file>

<file path=customXml/item135.xml><?xml version="1.0" encoding="utf-8"?>
<EsriMapsInfo xmlns="ESRI.ArcGIS.Mapping.OfficeIntegration.PowerPointInfo">
  <Version>Version1</Version>
  <RequiresSignIn>False</RequiresSignIn>
</EsriMapsInfo>
</file>

<file path=customXml/item136.xml><?xml version="1.0" encoding="utf-8"?>
<EsriMapsInfo xmlns="ESRI.ArcGIS.Mapping.OfficeIntegration.PowerPointInfo">
  <Version>Version1</Version>
  <RequiresSignIn>False</RequiresSignIn>
</EsriMapsInfo>
</file>

<file path=customXml/item137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FAB0727-972A-4DA8-A9D3-1637AB5181ED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9958A576-E60F-4DDE-B22B-123AD0BACD9E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57FF0301-50D1-4B73-9B93-22986DB84492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B6CCCE05-F64A-4E94-A493-0C57F4242036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434729D8-4165-4690-B3EB-8F31C3F553E8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2F319481-9B3A-4C98-9342-21D44CAB24E1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CC3476E5-F705-438A-8AD4-41FE63C05FB7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B54A3B7E-A953-4DBE-87E9-4572C42C12E0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92A3DA82-8043-4CCD-A8F0-E28CD7A61386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CC618DEF-B5DE-4E57-BC7A-CEAE646A22AF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835E563D-25BD-4A24-8A1A-5C3C19D9BC79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5AFC5626-6ABE-4066-A59F-43C7299E369F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D9DB4F6A-BA1F-465B-879A-EBE0FEE1B35F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AEAC9FCC-5CCB-49DD-BF9C-BD52690D1B24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9370BEE4-DB1F-4227-9CF1-C7F3F8FFAF96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EC6E682C-2A62-4FA0-9BC1-36DDE001B0BB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543C4137-52E0-417D-8FBF-97E069ED3BAB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B0DA16E8-675B-4956-94CC-376AF6C9F186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CB58158D-E12E-4216-BECA-F37FAE4C5C93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4FB75E24-C07B-40CE-904B-344A320B4C2D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9EED0E0B-A383-4475-AFF5-6176461D592E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CE949729-72A0-400E-AE33-17BEAF1B9446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667CAEEB-8580-46CA-8C82-7DC9FB1010E3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A3B55598-A42F-438C-AAC8-F3F3E0D88E81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E2ACF93F-9615-492B-A424-7436AA6F5B77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96EB2077-5559-4660-8BB7-A549A9EDD97A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1926DAFE-2D86-4687-A410-B008E9027C27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55D27BC6-4FD1-4566-968D-2809901E37E6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919D46A3-2DFA-45B5-8965-EBD4D76373E2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39C72CCA-2BE2-4486-999E-FDF72E4DB076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E779FB6D-B985-44E2-B5D5-6A9298380007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531DDC62-A95C-4D2E-9A75-346104746E63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DE6726CA-EE56-4C41-834E-6A6F0CE513DD}">
  <ds:schemaRefs>
    <ds:schemaRef ds:uri="ESRI.ArcGIS.Mapping.OfficeIntegration.PowerPointInfo"/>
  </ds:schemaRefs>
</ds:datastoreItem>
</file>

<file path=customXml/itemProps129.xml><?xml version="1.0" encoding="utf-8"?>
<ds:datastoreItem xmlns:ds="http://schemas.openxmlformats.org/officeDocument/2006/customXml" ds:itemID="{7935EDB9-40B7-43CB-AA20-463F29415290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AE4353ED-7488-4AF6-88FE-CD8EF24525BD}">
  <ds:schemaRefs>
    <ds:schemaRef ds:uri="ESRI.ArcGIS.Mapping.OfficeIntegration.PowerPointInfo"/>
  </ds:schemaRefs>
</ds:datastoreItem>
</file>

<file path=customXml/itemProps130.xml><?xml version="1.0" encoding="utf-8"?>
<ds:datastoreItem xmlns:ds="http://schemas.openxmlformats.org/officeDocument/2006/customXml" ds:itemID="{2A737B5C-8A39-4281-A592-27538630E104}">
  <ds:schemaRefs>
    <ds:schemaRef ds:uri="ESRI.ArcGIS.Mapping.OfficeIntegration.PowerPointInfo"/>
  </ds:schemaRefs>
</ds:datastoreItem>
</file>

<file path=customXml/itemProps131.xml><?xml version="1.0" encoding="utf-8"?>
<ds:datastoreItem xmlns:ds="http://schemas.openxmlformats.org/officeDocument/2006/customXml" ds:itemID="{C89610C1-3AC3-4E2B-8676-370336BD3042}">
  <ds:schemaRefs>
    <ds:schemaRef ds:uri="ESRI.ArcGIS.Mapping.OfficeIntegration.PowerPointInfo"/>
  </ds:schemaRefs>
</ds:datastoreItem>
</file>

<file path=customXml/itemProps132.xml><?xml version="1.0" encoding="utf-8"?>
<ds:datastoreItem xmlns:ds="http://schemas.openxmlformats.org/officeDocument/2006/customXml" ds:itemID="{A9C718CF-8186-4A5F-B839-DED0A7AA8981}">
  <ds:schemaRefs>
    <ds:schemaRef ds:uri="ESRI.ArcGIS.Mapping.OfficeIntegration.PowerPointInfo"/>
  </ds:schemaRefs>
</ds:datastoreItem>
</file>

<file path=customXml/itemProps133.xml><?xml version="1.0" encoding="utf-8"?>
<ds:datastoreItem xmlns:ds="http://schemas.openxmlformats.org/officeDocument/2006/customXml" ds:itemID="{2732AA95-9276-45E5-A04B-99997E2CDAFE}">
  <ds:schemaRefs>
    <ds:schemaRef ds:uri="ESRI.ArcGIS.Mapping.OfficeIntegration.PowerPointInfo"/>
  </ds:schemaRefs>
</ds:datastoreItem>
</file>

<file path=customXml/itemProps134.xml><?xml version="1.0" encoding="utf-8"?>
<ds:datastoreItem xmlns:ds="http://schemas.openxmlformats.org/officeDocument/2006/customXml" ds:itemID="{B88A5FAD-BEFB-49D8-9846-7628F31D87F7}">
  <ds:schemaRefs>
    <ds:schemaRef ds:uri="ESRI.ArcGIS.Mapping.OfficeIntegration.PowerPointInfo"/>
  </ds:schemaRefs>
</ds:datastoreItem>
</file>

<file path=customXml/itemProps135.xml><?xml version="1.0" encoding="utf-8"?>
<ds:datastoreItem xmlns:ds="http://schemas.openxmlformats.org/officeDocument/2006/customXml" ds:itemID="{4C717A9A-574B-4886-86A1-C76CC811323D}">
  <ds:schemaRefs>
    <ds:schemaRef ds:uri="ESRI.ArcGIS.Mapping.OfficeIntegration.PowerPointInfo"/>
  </ds:schemaRefs>
</ds:datastoreItem>
</file>

<file path=customXml/itemProps136.xml><?xml version="1.0" encoding="utf-8"?>
<ds:datastoreItem xmlns:ds="http://schemas.openxmlformats.org/officeDocument/2006/customXml" ds:itemID="{DE6194DB-4CCA-49C2-B368-6D9067A1C413}">
  <ds:schemaRefs>
    <ds:schemaRef ds:uri="ESRI.ArcGIS.Mapping.OfficeIntegration.PowerPointInfo"/>
  </ds:schemaRefs>
</ds:datastoreItem>
</file>

<file path=customXml/itemProps137.xml><?xml version="1.0" encoding="utf-8"?>
<ds:datastoreItem xmlns:ds="http://schemas.openxmlformats.org/officeDocument/2006/customXml" ds:itemID="{0698AC3A-04EE-4676-B982-C396C1E7073C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D33815DB-BDA5-49EB-82B1-E6F4F34436AB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2758DB35-1102-4DEF-A5B3-86E4497BFA1A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1AA5E482-F2D7-4D68-87ED-1C1A18186AFC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7EE65A65-789A-4D4B-9682-21DBDA7E6B9D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80542156-9955-43EC-AB5E-07B048CEAF2C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9D852C3E-0968-4177-8526-3F4A246B659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38F77CEF-9867-4184-98E6-DBDDB9D433E9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7733B4B2-88C9-4670-BEA7-DAF66410484B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32763541-B14F-4E25-AFCB-37DA18FFFF2D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8B4BCC88-B2AE-4F48-B43E-D3258CF76FC6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184481D9-5B29-466C-B7E7-C0BA9D0727FE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A6886E6B-3C96-4AFD-B84C-4E91DEE93746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08584A7A-70B3-4386-8A9D-952BE25DBBA5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92F16F7C-C739-4254-94EE-F6EFD1A3B171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ED3B456D-1507-47E3-A812-BEB055E44F97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79481803-BCB4-4E0D-9094-C06C68BD3068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F17CAD1E-3852-4414-B17D-546782707CA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F97613BA-FEDF-4267-90B6-C4506EFC513C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D96E960D-F457-435E-A2BE-84A3EF2689A2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510FDC72-7965-4908-9703-5A02E5EB6893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3BFE50E7-FDFB-412E-B996-7ED600BB7D0E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6395B858-F0FE-4F0A-92F6-674F201C2679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3F3EBAFE-B561-4A65-8892-D806D3391693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93C543FF-F785-41B8-BF02-A9E2F47477A7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71454A2F-1F0D-4470-BC52-F62747F5BEB1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992A0855-C498-4760-A66C-3D8696F895CE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F0F3EF2C-1433-4C03-9CA1-0710E3425512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5360765E-43E8-4C25-9EA0-93963C6643F0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201B6098-EA4F-428F-A376-DCE780E58DC2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9CE72E72-4010-4D8F-8012-01F7AC4AE70B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F0CC3DBA-C126-4F2E-99BB-4423379CBEF3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849113E5-C282-463B-8A52-6ED272265658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62CC56DC-5E0D-4737-96A1-6B1943C6AA52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48A66BB3-5012-49BA-9BC9-0E92761A668B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186C8F73-921A-42DB-A4CE-B9FDB48B71D6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F0FCE5D8-F208-4534-B7CF-914497221F53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F5042C84-6484-4CDA-BA62-26B86588E90A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4B5C4C9D-6DBC-4DD2-9846-4B7BCF21127A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AF773030-B38B-4B80-A728-8F4634958987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F35303DE-5E77-4EF4-B819-C25F3EF9F32B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6604F49B-0978-4097-A077-03CC36D3CEA9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3566735B-F863-4EDD-956E-E3A5BD936F9E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0D50DD5D-ACCB-4F39-99CF-C653274B26DB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5C8C9458-19C7-44FC-82D3-BA88C2DF79D8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C7755E2A-62EF-431C-A918-1BA3B8317A78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F86043F2-03D5-499D-8B55-C51AC706BB64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3ABB6009-7B8E-47FD-9C9C-45671300AA72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88E3B41D-F2B6-4F7D-9DEC-5C2342095B93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FD2745C1-70F1-4272-B5DE-94E217BC7CC8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1D0FBB90-79EB-4BE8-920E-802D0581E26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0A8F7727-4ABB-4B12-9D16-4DFBBC3004F9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087FD58F-4FB3-4E2F-A1C2-AEC82877FFDF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3F5DE8C0-2F9C-4A0C-A95B-6973C2DA29BD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FDFF8390-FF58-4F9C-AA20-AF29C4E3F511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8BC66196-406C-4919-8392-D4A7AA060491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F28A70EB-B18A-4C7C-A346-A488A9059BD0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8AF2D8DD-338C-4F5B-B45A-9E5AEF46B239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3F4C7CCE-7E8E-4A54-BC05-57BE5E0302F9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B35A654F-3A53-4595-8553-6A0736AEE30E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E38CEB38-3279-48EA-A63D-03CEAF8E0DE4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4E380F6A-E456-470C-B217-43E9D912EE74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88F79D69-41E3-4F16-B9AA-5EB859FB9F8E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7E1ECF34-709B-48CB-9F60-14EB53CD8E4B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A8B394BE-0B1F-4439-BD13-929F0F1B6B11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654B0533-3C72-45F4-BAA6-268C7073C701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8BA41F7C-1386-47B4-9CA1-33008EC780DD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B23F5BC3-003D-4603-98C6-BC27790D7218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7ED597FC-7E1A-40A2-A948-F2B6A1E31642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30F53D71-0E87-49D6-A933-9787A901AC02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0AA5F852-40B1-4D2C-86BC-981306AD32D1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7DBE81C4-E0FD-4408-AD36-455FF83D9950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D41D7EAE-FEC3-464C-909B-0B03C68FFA48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32453A1F-D8A7-4CD2-BECA-2857EFAEBA70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C4969B5C-FDFC-4B44-9AE6-72DCADFE077D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7227E56D-F14C-4420-8123-97BA3F5DD7E5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F6849662-3BC5-48D1-B9C5-44EE46E1553B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9447775E-424E-4B6E-A7F5-2C23291B5186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F47E3F75-C8A2-4597-8202-606150E8A7F9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7138EF9C-0847-4BFE-9A24-9014C7614A5D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2814F327-019E-4BAF-BDFC-5D9371E8A956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FE1ECCD5-C02B-41E1-A12B-F225C2689300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7291F0D6-8BBC-4103-A0AC-0267F20DB7E5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02B4AFA5-93B7-4355-9D41-0F96C74EA68B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B9C3AEF4-011F-49DD-B5B8-79AF5B988C3A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60CB6F4F-2B80-4647-AE51-6917C5B1EE5C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A525D154-BE49-475F-B4D1-5E9D11165086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D23B42B5-5843-4843-ADB6-9DE5D9220286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6905E9CE-27BB-4754-8F32-A917A9CC7E8A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8008B7D8-10B0-427C-934E-1EF0B024D2C2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1C1013FA-55DB-4864-B8F1-0215B69C98E1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C69CF25E-01D5-4655-BF2A-09A3799ACFB5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0B9D59F5-64CE-4E49-ADAA-C66F4FAEE0A3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BE90D10E-2A34-47BE-9AE2-B07F3F0EEE90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BFB9ECEA-17CB-4528-B11C-391E5274B6AB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4989</TotalTime>
  <Words>493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EPA’s Power Sector Projections Use of 2016 Data </vt:lpstr>
      <vt:lpstr>Recent History and Upcoming EGU Projections</vt:lpstr>
      <vt:lpstr>Power Sector Projections Analytic Toolkit</vt:lpstr>
      <vt:lpstr>National Electric Energy Data System              (NEEDS)</vt:lpstr>
      <vt:lpstr>NEEDS: 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Stenhouse, Jeb</dc:creator>
  <cp:lastModifiedBy>Kayin, Serpil</cp:lastModifiedBy>
  <cp:revision>193</cp:revision>
  <cp:lastPrinted>2018-01-24T20:00:14Z</cp:lastPrinted>
  <dcterms:created xsi:type="dcterms:W3CDTF">2017-08-23T18:05:04Z</dcterms:created>
  <dcterms:modified xsi:type="dcterms:W3CDTF">2018-01-25T00:30:08Z</dcterms:modified>
</cp:coreProperties>
</file>